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0" r:id="rId3"/>
    <p:sldId id="257" r:id="rId4"/>
    <p:sldId id="259" r:id="rId5"/>
    <p:sldId id="261" r:id="rId6"/>
    <p:sldId id="258" r:id="rId7"/>
    <p:sldId id="260" r:id="rId8"/>
    <p:sldId id="263" r:id="rId9"/>
    <p:sldId id="265" r:id="rId10"/>
    <p:sldId id="264" r:id="rId11"/>
    <p:sldId id="262" r:id="rId12"/>
    <p:sldId id="282" r:id="rId13"/>
    <p:sldId id="283" r:id="rId14"/>
    <p:sldId id="284" r:id="rId15"/>
    <p:sldId id="285" r:id="rId16"/>
    <p:sldId id="266" r:id="rId17"/>
    <p:sldId id="267" r:id="rId18"/>
    <p:sldId id="268" r:id="rId19"/>
    <p:sldId id="269" r:id="rId20"/>
    <p:sldId id="271" r:id="rId21"/>
    <p:sldId id="273" r:id="rId22"/>
    <p:sldId id="274" r:id="rId23"/>
    <p:sldId id="275" r:id="rId24"/>
    <p:sldId id="276" r:id="rId25"/>
    <p:sldId id="270" r:id="rId26"/>
    <p:sldId id="277" r:id="rId27"/>
    <p:sldId id="279" r:id="rId28"/>
    <p:sldId id="278" r:id="rId29"/>
    <p:sldId id="272" r:id="rId30"/>
    <p:sldId id="281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34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6" autoAdjust="0"/>
    <p:restoredTop sz="94660"/>
  </p:normalViewPr>
  <p:slideViewPr>
    <p:cSldViewPr snapToGrid="0">
      <p:cViewPr varScale="1">
        <p:scale>
          <a:sx n="88" d="100"/>
          <a:sy n="88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16680-A5B3-4D68-BFA4-A59F525C5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A3AFE2-F13A-42C6-8DAC-FF4F65DDCA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5A619-39E8-4D97-80AE-09A6E08D1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99A04-240D-4893-BE81-45DAF7D5B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692EA-9EBE-489A-BD22-B6C784296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65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681BC-9C3A-4563-93BF-2FEB3A248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F175BD-5EEB-4092-9B8A-FB7FF2B9A0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42C56-F32B-4271-BA35-65D752B8B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DF1C8-3CDD-48EE-9B01-89767B00E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DF969-5BBF-4307-9CC2-519057100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34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1AB068-63C8-435E-8E09-0C1D6D9369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6D9C93-C355-4E88-9444-07977A394B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157BB-4ADD-4A60-8503-543D4539D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3518A-87B0-4357-9181-E5D376347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5D3BC-081E-4644-BC6A-0E6163DAD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24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6DE4D-F282-413A-83DF-C04176226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0B2DB-4F24-4409-9B60-15776620A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C6BD5-7C6F-49D3-8B12-140536EDC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6F17B-F352-42C6-8F82-62C55657C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21FDA-FCFE-4916-B6D1-9993A7F62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48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63DFE-968E-4647-879E-7950C6778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FF9C5-2860-4A26-A65A-8F51FBA3AD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92E46-2D97-4865-AE24-BA82C981C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F66869-CC70-4F2C-BF80-F3140E773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623F5-CEC6-4137-8106-297362466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09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8FE73-2552-43A6-B7A4-AC049CE8E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0EDEC-0809-459C-96FE-A35AE2AA7F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9504EF-3438-4FA4-AB76-715F00A3D2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5072CB-A3A9-47A6-BF7F-32B3B30FA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C991C-BE6F-45DF-A2C2-0B1102698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45679-A0BD-4FF4-8C3D-8E0F0F7DE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062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4864C-BD6F-4374-9DA5-A5BD9C68A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B2CCEF-4B40-4131-94C7-47BCB7083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DDDE37-37DE-42AF-A49E-75BD2256A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20F175-A84A-4CFC-AAE2-F7E7BDE295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5746A7-D7EA-4E38-BB11-6EF55ABFF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4891E5-7628-4A6F-B3A6-A0B727C84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04CBA6-908B-4D9A-920D-2106026AE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25C182-26B8-492B-B799-5EF53DDCA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14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7B222-88E8-4366-A6DB-F868B31BF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645CF5-6DEE-4201-9FAD-782B4690B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102924-2ACC-40D5-9CED-FFFE9D62B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24826C-ADBE-4BC8-8E7C-C424A5E2E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260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67678A-4ED6-4DF2-9E54-E5B735AE7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BB267E-82EC-4A10-A9E4-9584A2DBB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1A7C2-1BC8-450A-9108-21F8053D4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288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C6EC1-A718-4497-9684-6A6CE3BAB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592BE-FC18-447B-887D-86B60C228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AC64-D48D-4435-83F4-2B52762CD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198D2A-16BA-42E8-946F-BCDD06FCF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0DAC2D-5322-4227-8F78-A5B4C5DF9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FBD009-EDFD-4C16-9E02-52BF6F16F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0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7BCC4-E763-40FF-931B-D71C736A7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46E61B-EF99-4BD7-841B-FDAD03D883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665099-CB9C-46E1-AC70-7A7E7328D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4D71F-DA92-4C81-9349-88574DC66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6C85E5-7967-4BD6-A7AA-B1C0D2FB6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A9B0A4-E649-4872-A110-BBC775A2C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2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326227-9F31-47ED-AE73-4ED2F963A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FE485-8209-4013-B466-38458ABD8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89BE4-3469-4379-AA1B-7D0A46F9C2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E54B1-D40D-4B6B-9A19-6963EE3AD316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85889-662D-401A-B508-04413C340D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39F90-9121-47F1-9BB1-43AD257B87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B2528-362C-4E7C-9152-28B7A1C996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085EF3-65F6-4792-A38C-15DA9ABC5A83}"/>
              </a:ext>
            </a:extLst>
          </p:cNvPr>
          <p:cNvSpPr/>
          <p:nvPr userDrawn="1"/>
        </p:nvSpPr>
        <p:spPr>
          <a:xfrm>
            <a:off x="0" y="-60960"/>
            <a:ext cx="12245340" cy="426085"/>
          </a:xfrm>
          <a:prstGeom prst="rect">
            <a:avLst/>
          </a:prstGeom>
          <a:solidFill>
            <a:srgbClr val="1234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7C7622-6ABE-478B-BE36-585780B5A788}"/>
              </a:ext>
            </a:extLst>
          </p:cNvPr>
          <p:cNvSpPr/>
          <p:nvPr userDrawn="1"/>
        </p:nvSpPr>
        <p:spPr>
          <a:xfrm>
            <a:off x="0" y="6438901"/>
            <a:ext cx="12245340" cy="426720"/>
          </a:xfrm>
          <a:prstGeom prst="rect">
            <a:avLst/>
          </a:prstGeom>
          <a:solidFill>
            <a:srgbClr val="1234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07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ebsite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overpoweredshell.com/Using-Inheritance-To-Build-DSC-Resources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duffney.io/UsingDscCompositeResources" TargetMode="External"/><Relationship Id="rId2" Type="http://schemas.openxmlformats.org/officeDocument/2006/relationships/hyperlink" Target="http://overpoweredshell.com/Creating-A-DSC-Class-Based-Resourc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7CD4E-1329-4B9F-99F4-2BB5C847A7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Custom DSC Resources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AE2F5E-1C5F-465E-B3C0-BFED62463F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Kevin Marquette</a:t>
            </a:r>
          </a:p>
        </p:txBody>
      </p:sp>
    </p:spTree>
    <p:extLst>
      <p:ext uri="{BB962C8B-B14F-4D97-AF65-F5344CB8AC3E}">
        <p14:creationId xmlns:p14="http://schemas.microsoft.com/office/powerpoint/2010/main" val="1119165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3400D-E80E-4A89-AAFA-330D43FF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</a:t>
            </a:r>
            <a:r>
              <a:rPr lang="en-US" dirty="0" err="1"/>
              <a:t>DscResource</a:t>
            </a:r>
            <a:r>
              <a:rPr lang="en-US" dirty="0"/>
              <a:t> Script -Syntax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336F8-BB81-4E3A-8EBC-0D74F24C8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Script [String] #</a:t>
            </a:r>
            <a:r>
              <a:rPr lang="en-US" dirty="0" err="1"/>
              <a:t>ResourceName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GetScript</a:t>
            </a:r>
            <a:r>
              <a:rPr lang="en-US" dirty="0"/>
              <a:t> = [</a:t>
            </a:r>
            <a:r>
              <a:rPr lang="en-US" dirty="0" err="1"/>
              <a:t>scriptblock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SetScript</a:t>
            </a:r>
            <a:r>
              <a:rPr lang="en-US" dirty="0"/>
              <a:t> = [</a:t>
            </a:r>
            <a:r>
              <a:rPr lang="en-US" dirty="0" err="1"/>
              <a:t>scriptblock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TestScript</a:t>
            </a:r>
            <a:r>
              <a:rPr lang="en-US" dirty="0"/>
              <a:t> = [</a:t>
            </a:r>
            <a:r>
              <a:rPr lang="en-US" dirty="0" err="1"/>
              <a:t>scriptblock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/>
              <a:t>    [</a:t>
            </a:r>
            <a:r>
              <a:rPr lang="en-US" dirty="0" err="1"/>
              <a:t>DependsOn</a:t>
            </a:r>
            <a:r>
              <a:rPr lang="en-US" dirty="0"/>
              <a:t> = [string[]]]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49410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EB7D5-0F04-4ECC-990F-1A263C849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Script Resource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8EFDE-5634-451B-B558-C18C04754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729" y="1825625"/>
            <a:ext cx="119253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FF4500"/>
                </a:solidFill>
                <a:latin typeface="Consolas" panose="020B0609020204030204" pitchFamily="49" charset="0"/>
              </a:rPr>
              <a:t>$path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A9A9A9"/>
                </a:solidFill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B0000"/>
                </a:solidFill>
                <a:latin typeface="Consolas" panose="020B0609020204030204" pitchFamily="49" charset="0"/>
              </a:rPr>
              <a:t>'C:\WINDOWS\system32\drivers\</a:t>
            </a:r>
            <a:r>
              <a:rPr lang="en-US" sz="1800" dirty="0" err="1">
                <a:solidFill>
                  <a:srgbClr val="8B0000"/>
                </a:solidFill>
                <a:latin typeface="Consolas" panose="020B0609020204030204" pitchFamily="49" charset="0"/>
              </a:rPr>
              <a:t>etc</a:t>
            </a:r>
            <a:r>
              <a:rPr lang="en-US" sz="1800" dirty="0">
                <a:solidFill>
                  <a:srgbClr val="8B0000"/>
                </a:solidFill>
                <a:latin typeface="Consolas" panose="020B0609020204030204" pitchFamily="49" charset="0"/>
              </a:rPr>
              <a:t>\hosts'</a:t>
            </a:r>
            <a:endParaRPr lang="en-US" sz="18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Script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8A2BE2"/>
                </a:solidFill>
                <a:latin typeface="Consolas" panose="020B0609020204030204" pitchFamily="49" charset="0"/>
              </a:rPr>
              <a:t>UpdateHostFile</a:t>
            </a:r>
            <a:endParaRPr lang="en-US" sz="18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{   </a:t>
            </a: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TestScript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A2BE2"/>
                </a:solidFill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8B"/>
                </a:solidFill>
                <a:latin typeface="Consolas" panose="020B0609020204030204" pitchFamily="49" charset="0"/>
              </a:rPr>
              <a:t>if 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Select-String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-Path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4500"/>
                </a:solidFill>
                <a:latin typeface="Consolas" panose="020B0609020204030204" pitchFamily="49" charset="0"/>
              </a:rPr>
              <a:t>$</a:t>
            </a:r>
            <a:r>
              <a:rPr lang="en-US" sz="1800" dirty="0" err="1">
                <a:solidFill>
                  <a:srgbClr val="FF4500"/>
                </a:solidFill>
                <a:latin typeface="Consolas" panose="020B0609020204030204" pitchFamily="49" charset="0"/>
              </a:rPr>
              <a:t>using:path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-Pattern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B0000"/>
                </a:solidFill>
                <a:latin typeface="Consolas" panose="020B0609020204030204" pitchFamily="49" charset="0"/>
              </a:rPr>
              <a:t>'127.0.0.1 </a:t>
            </a:r>
            <a:r>
              <a:rPr lang="en-US" sz="1800" dirty="0">
                <a:solidFill>
                  <a:srgbClr val="8B0000"/>
                </a:solidFill>
                <a:latin typeface="Consolas" panose="020B0609020204030204" pitchFamily="49" charset="0"/>
                <a:hlinkClick r:id="rId2"/>
              </a:rPr>
              <a:t>www.website.com</a:t>
            </a:r>
            <a:r>
              <a:rPr lang="en-US" sz="1800" dirty="0">
                <a:solidFill>
                  <a:srgbClr val="8B0000"/>
                </a:solidFill>
                <a:latin typeface="Consolas" panose="020B0609020204030204" pitchFamily="49" charset="0"/>
              </a:rPr>
              <a:t>'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){ </a:t>
            </a:r>
            <a:r>
              <a:rPr lang="en-US" sz="1800" dirty="0">
                <a:solidFill>
                  <a:srgbClr val="FF4500"/>
                </a:solidFill>
                <a:latin typeface="Consolas" panose="020B0609020204030204" pitchFamily="49" charset="0"/>
              </a:rPr>
              <a:t>$true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8B"/>
                </a:solidFill>
                <a:latin typeface="Consolas" panose="020B0609020204030204" pitchFamily="49" charset="0"/>
              </a:rPr>
              <a:t>        else 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{</a:t>
            </a:r>
            <a:r>
              <a:rPr lang="en-US" sz="1800" dirty="0">
                <a:solidFill>
                  <a:srgbClr val="FF4500"/>
                </a:solidFill>
                <a:latin typeface="Consolas" panose="020B0609020204030204" pitchFamily="49" charset="0"/>
              </a:rPr>
              <a:t>$false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SetScript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A2BE2"/>
                </a:solidFill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Add-Content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-Path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4500"/>
                </a:solidFill>
                <a:latin typeface="Consolas" panose="020B0609020204030204" pitchFamily="49" charset="0"/>
              </a:rPr>
              <a:t>$</a:t>
            </a:r>
            <a:r>
              <a:rPr lang="en-US" sz="1800" dirty="0" err="1">
                <a:solidFill>
                  <a:srgbClr val="FF4500"/>
                </a:solidFill>
                <a:latin typeface="Consolas" panose="020B0609020204030204" pitchFamily="49" charset="0"/>
              </a:rPr>
              <a:t>using:path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-Value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B0000"/>
                </a:solidFill>
                <a:latin typeface="Consolas" panose="020B0609020204030204" pitchFamily="49" charset="0"/>
              </a:rPr>
              <a:t>'127.0.0.1 </a:t>
            </a:r>
            <a:r>
              <a:rPr lang="en-US" sz="1800" dirty="0">
                <a:solidFill>
                  <a:srgbClr val="8B0000"/>
                </a:solidFill>
                <a:latin typeface="Consolas" panose="020B0609020204030204" pitchFamily="49" charset="0"/>
                <a:hlinkClick r:id="rId2"/>
              </a:rPr>
              <a:t>www.website.com</a:t>
            </a:r>
            <a:r>
              <a:rPr lang="en-US" sz="1800" dirty="0">
                <a:solidFill>
                  <a:srgbClr val="8B0000"/>
                </a:solidFill>
                <a:latin typeface="Consolas" panose="020B0609020204030204" pitchFamily="49" charset="0"/>
              </a:rPr>
              <a:t>' 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GetScript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A2BE2"/>
                </a:solidFill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Select-String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-Path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FF4500"/>
                </a:solidFill>
                <a:latin typeface="Consolas" panose="020B0609020204030204" pitchFamily="49" charset="0"/>
              </a:rPr>
              <a:t>$</a:t>
            </a:r>
            <a:r>
              <a:rPr lang="en-US" sz="1800" dirty="0" err="1">
                <a:solidFill>
                  <a:srgbClr val="FF4500"/>
                </a:solidFill>
                <a:latin typeface="Consolas" panose="020B0609020204030204" pitchFamily="49" charset="0"/>
              </a:rPr>
              <a:t>using:path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-Pattern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B0000"/>
                </a:solidFill>
                <a:latin typeface="Consolas" panose="020B0609020204030204" pitchFamily="49" charset="0"/>
              </a:rPr>
              <a:t>'127.0.0.1 </a:t>
            </a:r>
            <a:r>
              <a:rPr lang="en-US" sz="1800" dirty="0">
                <a:solidFill>
                  <a:srgbClr val="8B0000"/>
                </a:solidFill>
                <a:latin typeface="Consolas" panose="020B0609020204030204" pitchFamily="49" charset="0"/>
                <a:hlinkClick r:id="rId2"/>
              </a:rPr>
              <a:t>www.website.com</a:t>
            </a:r>
            <a:r>
              <a:rPr lang="en-US" sz="1800" dirty="0">
                <a:solidFill>
                  <a:srgbClr val="8B0000"/>
                </a:solidFill>
                <a:latin typeface="Consolas" panose="020B0609020204030204" pitchFamily="49" charset="0"/>
              </a:rPr>
              <a:t>' </a:t>
            </a: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prstClr val="black"/>
                </a:solidFill>
                <a:latin typeface="Consolas" panose="020B0609020204030204" pitchFamily="49" charset="0"/>
              </a:rPr>
              <a:t>} </a:t>
            </a:r>
            <a:endParaRPr lang="en-US" sz="1800" dirty="0">
              <a:latin typeface="Consolas" panose="020B060902020403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186B1F-0B6A-4804-A403-FECF4D25A423}"/>
              </a:ext>
            </a:extLst>
          </p:cNvPr>
          <p:cNvSpPr/>
          <p:nvPr/>
        </p:nvSpPr>
        <p:spPr>
          <a:xfrm>
            <a:off x="696686" y="2955472"/>
            <a:ext cx="10831285" cy="144780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830D0E-B1C3-4907-9BEA-5D916F9FC7F6}"/>
              </a:ext>
            </a:extLst>
          </p:cNvPr>
          <p:cNvSpPr/>
          <p:nvPr/>
        </p:nvSpPr>
        <p:spPr>
          <a:xfrm>
            <a:off x="696686" y="4468587"/>
            <a:ext cx="10831285" cy="34290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680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779A5-62AB-4BF1-9C14-768D9EE68E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Option Two: </a:t>
            </a:r>
            <a:br>
              <a:rPr lang="en-US" dirty="0"/>
            </a:br>
            <a:r>
              <a:rPr lang="en-US" dirty="0"/>
              <a:t>Composite Resource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AEB78F-8E69-4D38-907E-15BDEC88B1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74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0D59B-9E01-494C-A93E-5E8E7504D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Composite Resource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65050-5EDB-430B-BA59-88AAEA029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Combines several resources behind one</a:t>
            </a:r>
          </a:p>
          <a:p>
            <a:r>
              <a:rPr lang="en-US" dirty="0"/>
              <a:t>Create a better interface to an existing resource</a:t>
            </a:r>
          </a:p>
          <a:p>
            <a:pPr lvl="1"/>
            <a:r>
              <a:rPr lang="en-US" dirty="0"/>
              <a:t>Registry resource</a:t>
            </a:r>
          </a:p>
          <a:p>
            <a:pPr lvl="1"/>
            <a:r>
              <a:rPr lang="en-US" dirty="0"/>
              <a:t>Script resource</a:t>
            </a:r>
          </a:p>
        </p:txBody>
      </p:sp>
    </p:spTree>
    <p:extLst>
      <p:ext uri="{BB962C8B-B14F-4D97-AF65-F5344CB8AC3E}">
        <p14:creationId xmlns:p14="http://schemas.microsoft.com/office/powerpoint/2010/main" val="3797585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08E74-625A-4581-A6D6-B7AEDAC40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xSystemSecurity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82AE3-6FFB-4896-B718-A440B3E3C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dirty="0">
                <a:solidFill>
                  <a:srgbClr val="00008B"/>
                </a:solidFill>
                <a:latin typeface="Lucida Console" panose="020B0609040504020204" pitchFamily="49" charset="0"/>
              </a:rPr>
              <a:t>Configuration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Composite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Import-</a:t>
            </a:r>
            <a:r>
              <a:rPr lang="en-US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DscResource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ModuleName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rgbClr val="8A2BE2"/>
                </a:solidFill>
                <a:latin typeface="Lucida Console" panose="020B0609040504020204" pitchFamily="49" charset="0"/>
              </a:rPr>
              <a:t>xSystemSecurity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>
                <a:solidFill>
                  <a:srgbClr val="00008B"/>
                </a:solidFill>
                <a:latin typeface="Lucida Console" panose="020B0609040504020204" pitchFamily="49" charset="0"/>
              </a:rPr>
              <a:t>Node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Localhost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US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xIEEsc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</a:t>
            </a:r>
            <a:r>
              <a:rPr lang="en-US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iexplorer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</a:t>
            </a:r>
            <a:r>
              <a:rPr lang="en-US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UserRole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'Administrators'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</a:t>
            </a:r>
            <a:r>
              <a:rPr lang="en-US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IsEnabled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$false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US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xUac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'UAC'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Setting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en-US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NotifyChanges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}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110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5237E-6CB1-425B-8E95-BA87068CC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6D74C1-6259-46D1-A056-CD844A9EB1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43" y="365125"/>
            <a:ext cx="11582400" cy="6034579"/>
          </a:xfrm>
        </p:spPr>
      </p:pic>
    </p:spTree>
    <p:extLst>
      <p:ext uri="{BB962C8B-B14F-4D97-AF65-F5344CB8AC3E}">
        <p14:creationId xmlns:p14="http://schemas.microsoft.com/office/powerpoint/2010/main" val="2111209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488AD-30F1-4441-9373-95ECC49765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Option Three: </a:t>
            </a:r>
            <a:br>
              <a:rPr lang="en-US" dirty="0"/>
            </a:br>
            <a:r>
              <a:rPr lang="en-US" dirty="0"/>
              <a:t>Classic Resource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943CA5-8FAB-41E8-BD25-C73C4AA070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951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A4321-8D7D-4CF0-B360-C5A0F7C31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6CAE7-8C5F-45F2-B6AD-7CE74F1D6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WMF 4.0</a:t>
            </a:r>
          </a:p>
          <a:p>
            <a:r>
              <a:rPr lang="en-US" dirty="0" err="1"/>
              <a:t>Schema.MOF</a:t>
            </a:r>
            <a:r>
              <a:rPr lang="en-US" dirty="0"/>
              <a:t> file</a:t>
            </a:r>
          </a:p>
          <a:p>
            <a:pPr lvl="1"/>
            <a:r>
              <a:rPr lang="en-US" dirty="0"/>
              <a:t>Defines Properties: Key, Required, Write, Read</a:t>
            </a:r>
          </a:p>
          <a:p>
            <a:r>
              <a:rPr lang="en-US" dirty="0"/>
              <a:t>PSM1 file with 3 functions</a:t>
            </a:r>
          </a:p>
          <a:p>
            <a:pPr lvl="1"/>
            <a:r>
              <a:rPr lang="en-US" dirty="0"/>
              <a:t>Test-</a:t>
            </a:r>
            <a:r>
              <a:rPr lang="en-US" dirty="0" err="1"/>
              <a:t>TargetResource</a:t>
            </a:r>
            <a:endParaRPr lang="en-US" dirty="0"/>
          </a:p>
          <a:p>
            <a:pPr lvl="1"/>
            <a:r>
              <a:rPr lang="en-US" dirty="0"/>
              <a:t>Set-</a:t>
            </a:r>
            <a:r>
              <a:rPr lang="en-US" dirty="0" err="1"/>
              <a:t>TargetResource</a:t>
            </a:r>
            <a:endParaRPr lang="en-US" dirty="0"/>
          </a:p>
          <a:p>
            <a:pPr lvl="1"/>
            <a:r>
              <a:rPr lang="en-US" dirty="0"/>
              <a:t>Get-</a:t>
            </a:r>
            <a:r>
              <a:rPr lang="en-US" dirty="0" err="1"/>
              <a:t>TargetResource</a:t>
            </a:r>
            <a:endParaRPr lang="en-US" dirty="0"/>
          </a:p>
          <a:p>
            <a:r>
              <a:rPr lang="en-US" dirty="0"/>
              <a:t>Strict module structure is required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0B4B9F-2217-4164-A31C-2631D8FD7C60}"/>
              </a:ext>
            </a:extLst>
          </p:cNvPr>
          <p:cNvSpPr/>
          <p:nvPr/>
        </p:nvSpPr>
        <p:spPr>
          <a:xfrm>
            <a:off x="1040551" y="5301733"/>
            <a:ext cx="772244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Legacy - Don't create classic resources anymore</a:t>
            </a:r>
          </a:p>
        </p:txBody>
      </p:sp>
    </p:spTree>
    <p:extLst>
      <p:ext uri="{BB962C8B-B14F-4D97-AF65-F5344CB8AC3E}">
        <p14:creationId xmlns:p14="http://schemas.microsoft.com/office/powerpoint/2010/main" val="350989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BFE2E-A632-42CD-B73E-436169DEF7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Best Option: </a:t>
            </a:r>
            <a:br>
              <a:rPr lang="en-US" dirty="0"/>
            </a:br>
            <a:r>
              <a:rPr lang="en-US" dirty="0"/>
              <a:t>Class Based DSC Resources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05680D-F147-41E6-B636-6FD05B601B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424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30229-FFFC-40BF-81DB-8EB74665F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Defined as a PowerShell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48E8-D6BE-481D-ACF6-F6EFF2860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4" y="2217512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8B"/>
                </a:solidFill>
                <a:latin typeface="Lucida Console" panose="020B0609040504020204" pitchFamily="49" charset="0"/>
              </a:rPr>
              <a:t>class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rgbClr val="008080"/>
                </a:solidFill>
                <a:latin typeface="Lucida Console" panose="020B0609040504020204" pitchFamily="49" charset="0"/>
              </a:rPr>
              <a:t>DriveLabel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dirty="0">
                <a:solidFill>
                  <a:srgbClr val="008080"/>
                </a:solidFill>
                <a:latin typeface="Lucida Console" panose="020B0609040504020204" pitchFamily="49" charset="0"/>
              </a:rPr>
              <a:t>string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]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DriveLetter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dirty="0">
                <a:solidFill>
                  <a:srgbClr val="008080"/>
                </a:solidFill>
                <a:latin typeface="Lucida Console" panose="020B0609040504020204" pitchFamily="49" charset="0"/>
              </a:rPr>
              <a:t>string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]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$Label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} 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94E4FE-5F5E-4304-B9A0-FA23C5FB02EC}"/>
              </a:ext>
            </a:extLst>
          </p:cNvPr>
          <p:cNvSpPr/>
          <p:nvPr/>
        </p:nvSpPr>
        <p:spPr>
          <a:xfrm>
            <a:off x="54427" y="1644641"/>
            <a:ext cx="61005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Class properties define the DSC resource syntax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A55446-A5B7-4E40-9D48-559FD3A40A36}"/>
              </a:ext>
            </a:extLst>
          </p:cNvPr>
          <p:cNvSpPr/>
          <p:nvPr/>
        </p:nvSpPr>
        <p:spPr>
          <a:xfrm>
            <a:off x="6264729" y="2604309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/>
              <a:t> </a:t>
            </a:r>
            <a:r>
              <a:rPr lang="en-US" sz="2400" dirty="0">
                <a:solidFill>
                  <a:srgbClr val="00008B"/>
                </a:solidFill>
                <a:latin typeface="Lucida Console" panose="020B0609040504020204" pitchFamily="49" charset="0"/>
              </a:rPr>
              <a:t>Node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8B0000"/>
                </a:solidFill>
                <a:latin typeface="Lucida Console" panose="020B0609040504020204" pitchFamily="49" charset="0"/>
              </a:rPr>
              <a:t>"Localhost"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endParaRPr lang="en-US" sz="2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DriveLabel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8B0000"/>
                </a:solidFill>
                <a:latin typeface="Lucida Console" panose="020B0609040504020204" pitchFamily="49" charset="0"/>
              </a:rPr>
              <a:t>"OS"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endParaRPr lang="en-US" sz="2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US" sz="24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DriveLetter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8A2BE2"/>
                </a:solidFill>
                <a:latin typeface="Lucida Console" panose="020B0609040504020204" pitchFamily="49" charset="0"/>
              </a:rPr>
              <a:t>=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8B0000"/>
                </a:solidFill>
                <a:latin typeface="Lucida Console" panose="020B0609040504020204" pitchFamily="49" charset="0"/>
              </a:rPr>
              <a:t>'C'</a:t>
            </a:r>
          </a:p>
          <a:p>
            <a:endParaRPr lang="en-US" sz="2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US" sz="2400" dirty="0">
                <a:solidFill>
                  <a:srgbClr val="0000FF"/>
                </a:solidFill>
                <a:latin typeface="Lucida Console" panose="020B0609040504020204" pitchFamily="49" charset="0"/>
              </a:rPr>
              <a:t>Label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8A2BE2"/>
                </a:solidFill>
                <a:latin typeface="Lucida Console" panose="020B0609040504020204" pitchFamily="49" charset="0"/>
              </a:rPr>
              <a:t>=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8B0000"/>
                </a:solidFill>
                <a:latin typeface="Lucida Console" panose="020B0609040504020204" pitchFamily="49" charset="0"/>
              </a:rPr>
              <a:t>'Windows'</a:t>
            </a:r>
          </a:p>
          <a:p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</a:t>
            </a:r>
          </a:p>
          <a:p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}</a:t>
            </a:r>
          </a:p>
          <a:p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812365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ith collar shirt&#10;&#10;Description generated with high confidence">
            <a:extLst>
              <a:ext uri="{FF2B5EF4-FFF2-40B4-BE49-F238E27FC236}">
                <a16:creationId xmlns:a16="http://schemas.microsoft.com/office/drawing/2014/main" id="{838DF85B-3F99-4CAF-B031-654782B4D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" y="1715781"/>
            <a:ext cx="3425957" cy="34259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409754-527B-448B-9602-45970BC84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Kevin Marquette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8219C-B9AF-4639-8C99-81880B31B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1725421"/>
            <a:ext cx="7697805" cy="476745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2018 PowerShell Hero</a:t>
            </a:r>
          </a:p>
          <a:p>
            <a:r>
              <a:rPr lang="en-US" dirty="0"/>
              <a:t>Sr. DevOps Engineer</a:t>
            </a:r>
          </a:p>
          <a:p>
            <a:r>
              <a:rPr lang="en-US" dirty="0"/>
              <a:t>SoCal PowerShell user group</a:t>
            </a:r>
          </a:p>
          <a:p>
            <a:r>
              <a:rPr lang="en-US" dirty="0"/>
              <a:t>Modules</a:t>
            </a:r>
          </a:p>
          <a:p>
            <a:pPr lvl="1"/>
            <a:r>
              <a:rPr lang="en-US" sz="2800" dirty="0"/>
              <a:t>PSGraph</a:t>
            </a:r>
          </a:p>
          <a:p>
            <a:pPr lvl="1"/>
            <a:r>
              <a:rPr lang="en-US" sz="2800" dirty="0"/>
              <a:t>PSGraphPlus</a:t>
            </a:r>
          </a:p>
          <a:p>
            <a:pPr lvl="1"/>
            <a:r>
              <a:rPr lang="en-US" sz="2800" dirty="0"/>
              <a:t>Chronometer</a:t>
            </a:r>
          </a:p>
          <a:p>
            <a:pPr lvl="1"/>
            <a:r>
              <a:rPr lang="en-US" sz="2800" dirty="0" err="1"/>
              <a:t>PSHonolulu</a:t>
            </a:r>
            <a:endParaRPr lang="en-US" sz="2800" dirty="0"/>
          </a:p>
          <a:p>
            <a:r>
              <a:rPr lang="en-US" dirty="0"/>
              <a:t>kmarquette.github.io</a:t>
            </a:r>
          </a:p>
          <a:p>
            <a:r>
              <a:rPr lang="en-US" dirty="0"/>
              <a:t>@</a:t>
            </a:r>
            <a:r>
              <a:rPr lang="en-US" dirty="0" err="1"/>
              <a:t>KevinMarquette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92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30229-FFFC-40BF-81DB-8EB74665F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DSC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48E8-D6BE-481D-ACF6-F6EFF2860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4" y="2217512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8B"/>
                </a:solidFill>
                <a:latin typeface="Lucida Console" panose="020B0609040504020204" pitchFamily="49" charset="0"/>
              </a:rPr>
              <a:t>class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rgbClr val="008080"/>
                </a:solidFill>
                <a:latin typeface="Lucida Console" panose="020B0609040504020204" pitchFamily="49" charset="0"/>
              </a:rPr>
              <a:t>DriveLabel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dirty="0">
                <a:solidFill>
                  <a:srgbClr val="008080"/>
                </a:solidFill>
                <a:latin typeface="Lucida Console" panose="020B0609040504020204" pitchFamily="49" charset="0"/>
              </a:rPr>
              <a:t>string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]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DriveLetter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dirty="0">
                <a:solidFill>
                  <a:srgbClr val="008080"/>
                </a:solidFill>
                <a:latin typeface="Lucida Console" panose="020B0609040504020204" pitchFamily="49" charset="0"/>
              </a:rPr>
              <a:t>string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]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$Label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} 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595C0A-AC9B-4ECC-B3DE-92AC31E3E8F2}"/>
              </a:ext>
            </a:extLst>
          </p:cNvPr>
          <p:cNvSpPr/>
          <p:nvPr/>
        </p:nvSpPr>
        <p:spPr>
          <a:xfrm>
            <a:off x="4705" y="2082574"/>
            <a:ext cx="36964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sz="2400" dirty="0" err="1">
                <a:solidFill>
                  <a:srgbClr val="00BFFF"/>
                </a:solidFill>
                <a:latin typeface="Lucida Console" panose="020B0609040504020204" pitchFamily="49" charset="0"/>
              </a:rPr>
              <a:t>DscResource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()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]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AE5CAE-EE30-4DAA-B7C4-DA6B6611A2FA}"/>
              </a:ext>
            </a:extLst>
          </p:cNvPr>
          <p:cNvSpPr/>
          <p:nvPr/>
        </p:nvSpPr>
        <p:spPr>
          <a:xfrm>
            <a:off x="769785" y="3260664"/>
            <a:ext cx="35317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sz="2400" dirty="0" err="1">
                <a:solidFill>
                  <a:srgbClr val="00BFFF"/>
                </a:solidFill>
                <a:latin typeface="Lucida Console" panose="020B0609040504020204" pitchFamily="49" charset="0"/>
              </a:rPr>
              <a:t>DscProperty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(Key)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]</a:t>
            </a: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424CD8-2360-4F5E-A98A-684F042B1912}"/>
              </a:ext>
            </a:extLst>
          </p:cNvPr>
          <p:cNvSpPr/>
          <p:nvPr/>
        </p:nvSpPr>
        <p:spPr>
          <a:xfrm>
            <a:off x="769785" y="4765481"/>
            <a:ext cx="46474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sz="2400" dirty="0" err="1">
                <a:solidFill>
                  <a:srgbClr val="00BFFF"/>
                </a:solidFill>
                <a:latin typeface="Lucida Console" panose="020B0609040504020204" pitchFamily="49" charset="0"/>
              </a:rPr>
              <a:t>DscProperty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(Mandatory)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]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689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93453-5CCB-44D7-8994-B1A96314D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46826-B599-45C7-868B-B9A121C96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629" y="1825625"/>
            <a:ext cx="119144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sz="2400" dirty="0" err="1">
                <a:solidFill>
                  <a:srgbClr val="008080"/>
                </a:solidFill>
                <a:latin typeface="Lucida Console" panose="020B0609040504020204" pitchFamily="49" charset="0"/>
              </a:rPr>
              <a:t>DriveLabel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]</a:t>
            </a:r>
            <a:r>
              <a:rPr lang="en-US" sz="2400" dirty="0">
                <a:solidFill>
                  <a:srgbClr val="0000FF"/>
                </a:solidFill>
                <a:latin typeface="Lucida Console" panose="020B0609040504020204" pitchFamily="49" charset="0"/>
              </a:rPr>
              <a:t>Get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400" dirty="0">
                <a:solidFill>
                  <a:srgbClr val="FF4500"/>
                </a:solidFill>
                <a:latin typeface="Lucida Console" panose="020B0609040504020204" pitchFamily="49" charset="0"/>
              </a:rPr>
              <a:t>$object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sz="2400" dirty="0" err="1">
                <a:solidFill>
                  <a:srgbClr val="008080"/>
                </a:solidFill>
                <a:latin typeface="Lucida Console" panose="020B0609040504020204" pitchFamily="49" charset="0"/>
              </a:rPr>
              <a:t>DriveLabel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]::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new()</a:t>
            </a: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4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4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object</a:t>
            </a:r>
            <a:r>
              <a:rPr lang="en-US" sz="24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2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DriveLetter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4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this</a:t>
            </a:r>
            <a:r>
              <a:rPr lang="en-US" sz="24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2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DriveLetter</a:t>
            </a:r>
            <a:endParaRPr lang="en-US" sz="2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4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4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volumeInfo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Lucida Console" panose="020B0609040504020204" pitchFamily="49" charset="0"/>
              </a:rPr>
              <a:t>Get-Volume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sz="24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DriveLetter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4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this</a:t>
            </a:r>
            <a:r>
              <a:rPr lang="en-US" sz="24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2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DriveLetter</a:t>
            </a:r>
            <a:endParaRPr lang="en-US" sz="2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4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4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object</a:t>
            </a:r>
            <a:r>
              <a:rPr lang="en-US" sz="24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2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Label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4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volumeInfo</a:t>
            </a:r>
            <a:r>
              <a:rPr lang="en-US" sz="24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2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FileSystemLabel</a:t>
            </a:r>
            <a:endParaRPr lang="en-US" sz="2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400" dirty="0">
                <a:solidFill>
                  <a:srgbClr val="00008B"/>
                </a:solidFill>
                <a:latin typeface="Lucida Console" panose="020B0609040504020204" pitchFamily="49" charset="0"/>
              </a:rPr>
              <a:t>return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FF4500"/>
                </a:solidFill>
                <a:latin typeface="Lucida Console" panose="020B0609040504020204" pitchFamily="49" charset="0"/>
              </a:rPr>
              <a:t>$object</a:t>
            </a:r>
            <a:endParaRPr lang="en-US" sz="2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} 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572596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0D69D-1C7E-4806-9F6E-533B6A77A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00B4C-7F12-4B1E-8DBF-D5410821BE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71" y="1825625"/>
            <a:ext cx="118926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sz="2000" dirty="0">
                <a:solidFill>
                  <a:srgbClr val="008080"/>
                </a:solidFill>
                <a:latin typeface="Lucida Console" panose="020B0609040504020204" pitchFamily="49" charset="0"/>
              </a:rPr>
              <a:t>bool</a:t>
            </a:r>
            <a:r>
              <a:rPr lang="en-US" sz="2000" dirty="0">
                <a:solidFill>
                  <a:srgbClr val="A9A9A9"/>
                </a:solidFill>
                <a:latin typeface="Lucida Console" panose="020B0609040504020204" pitchFamily="49" charset="0"/>
              </a:rPr>
              <a:t>] </a:t>
            </a:r>
            <a:r>
              <a:rPr 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Test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000" dirty="0">
                <a:solidFill>
                  <a:srgbClr val="FF4500"/>
                </a:solidFill>
                <a:latin typeface="Lucida Console" panose="020B0609040504020204" pitchFamily="49" charset="0"/>
              </a:rPr>
              <a:t>$volume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Get-Volume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sz="20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DriveLetter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0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this</a:t>
            </a:r>
            <a:r>
              <a:rPr lang="en-US" sz="20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DriveLetter</a:t>
            </a:r>
            <a:endParaRPr lang="en-US" sz="20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0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0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currentLabel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0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volume</a:t>
            </a:r>
            <a:r>
              <a:rPr lang="en-US" sz="20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FileSystemLabel</a:t>
            </a:r>
            <a:endParaRPr lang="en-US" sz="20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1800" dirty="0">
                <a:solidFill>
                  <a:srgbClr val="FF4500"/>
                </a:solidFill>
                <a:latin typeface="Lucida Console" panose="020B0609040504020204" pitchFamily="49" charset="0"/>
              </a:rPr>
              <a:t>$Message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8B0000"/>
                </a:solidFill>
                <a:latin typeface="Lucida Console" panose="020B0609040504020204" pitchFamily="49" charset="0"/>
              </a:rPr>
              <a:t>"Current Label is [</a:t>
            </a:r>
            <a:r>
              <a:rPr lang="en-US" sz="18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18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currentLabel</a:t>
            </a:r>
            <a:r>
              <a:rPr lang="en-US" sz="1800" dirty="0">
                <a:solidFill>
                  <a:srgbClr val="8B0000"/>
                </a:solidFill>
                <a:latin typeface="Lucida Console" panose="020B0609040504020204" pitchFamily="49" charset="0"/>
              </a:rPr>
              <a:t>], Expecting [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$(</a:t>
            </a:r>
            <a:r>
              <a:rPr lang="en-US" sz="18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18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this</a:t>
            </a:r>
            <a:r>
              <a:rPr lang="en-US" sz="18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Label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  <a:r>
              <a:rPr lang="en-US" sz="1800" dirty="0">
                <a:solidFill>
                  <a:srgbClr val="8B0000"/>
                </a:solidFill>
                <a:latin typeface="Lucida Console" panose="020B0609040504020204" pitchFamily="49" charset="0"/>
              </a:rPr>
              <a:t>]"</a:t>
            </a:r>
            <a:endParaRPr lang="en-US" sz="20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Write-Verbose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>
                <a:solidFill>
                  <a:srgbClr val="000080"/>
                </a:solidFill>
                <a:latin typeface="Lucida Console" panose="020B0609040504020204" pitchFamily="49" charset="0"/>
              </a:rPr>
              <a:t>-Message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>
                <a:solidFill>
                  <a:srgbClr val="FF4500"/>
                </a:solidFill>
                <a:latin typeface="Lucida Console" panose="020B0609040504020204" pitchFamily="49" charset="0"/>
              </a:rPr>
              <a:t>$Message</a:t>
            </a:r>
            <a:endParaRPr lang="en-US" sz="20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000" dirty="0">
                <a:solidFill>
                  <a:srgbClr val="00008B"/>
                </a:solidFill>
                <a:latin typeface="Lucida Console" panose="020B0609040504020204" pitchFamily="49" charset="0"/>
              </a:rPr>
              <a:t>return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(</a:t>
            </a:r>
            <a:r>
              <a:rPr lang="en-US" sz="20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0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currentLabel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>
                <a:solidFill>
                  <a:srgbClr val="A9A9A9"/>
                </a:solidFill>
                <a:latin typeface="Lucida Console" panose="020B0609040504020204" pitchFamily="49" charset="0"/>
              </a:rPr>
              <a:t>-</a:t>
            </a:r>
            <a:r>
              <a:rPr lang="en-US" sz="20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eq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0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this</a:t>
            </a:r>
            <a:r>
              <a:rPr lang="en-US" sz="20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20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Label</a:t>
            </a: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solidFill>
                  <a:prstClr val="black"/>
                </a:solidFill>
                <a:latin typeface="Lucida Console" panose="020B0609040504020204" pitchFamily="49" charset="0"/>
              </a:rPr>
              <a:t>} </a:t>
            </a:r>
          </a:p>
          <a:p>
            <a:endParaRPr lang="en-US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470292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F6CA2-2843-43A1-867D-15F04CAB1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DF9C4-CB51-4026-A45B-78A28B7CC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825625"/>
            <a:ext cx="1214845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sz="2400" dirty="0">
                <a:solidFill>
                  <a:srgbClr val="008080"/>
                </a:solidFill>
                <a:latin typeface="Lucida Console" panose="020B0609040504020204" pitchFamily="49" charset="0"/>
              </a:rPr>
              <a:t>void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]</a:t>
            </a:r>
            <a:r>
              <a:rPr lang="en-US" sz="2400" dirty="0">
                <a:solidFill>
                  <a:srgbClr val="0000FF"/>
                </a:solidFill>
                <a:latin typeface="Lucida Console" panose="020B0609040504020204" pitchFamily="49" charset="0"/>
              </a:rPr>
              <a:t>Set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1800" dirty="0">
                <a:solidFill>
                  <a:srgbClr val="FF4500"/>
                </a:solidFill>
                <a:latin typeface="Lucida Console" panose="020B0609040504020204" pitchFamily="49" charset="0"/>
              </a:rPr>
              <a:t>$message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800" dirty="0">
                <a:solidFill>
                  <a:srgbClr val="8B0000"/>
                </a:solidFill>
                <a:latin typeface="Lucida Console" panose="020B0609040504020204" pitchFamily="49" charset="0"/>
              </a:rPr>
              <a:t>"Adding label [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$(</a:t>
            </a:r>
            <a:r>
              <a:rPr lang="en-US" sz="18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18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this</a:t>
            </a:r>
            <a:r>
              <a:rPr lang="en-US" sz="18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Label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  <a:r>
              <a:rPr lang="en-US" sz="1800" dirty="0">
                <a:solidFill>
                  <a:srgbClr val="8B0000"/>
                </a:solidFill>
                <a:latin typeface="Lucida Console" panose="020B0609040504020204" pitchFamily="49" charset="0"/>
              </a:rPr>
              <a:t>] to [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$(</a:t>
            </a:r>
            <a:r>
              <a:rPr lang="en-US" sz="18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18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this</a:t>
            </a:r>
            <a:r>
              <a:rPr lang="en-US" sz="18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DriveLetter</a:t>
            </a:r>
            <a:r>
              <a:rPr lang="en-US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  <a:r>
              <a:rPr lang="en-US" sz="1800" dirty="0">
                <a:solidFill>
                  <a:srgbClr val="8B0000"/>
                </a:solidFill>
                <a:latin typeface="Lucida Console" panose="020B0609040504020204" pitchFamily="49" charset="0"/>
              </a:rPr>
              <a:t>] Drive"</a:t>
            </a:r>
            <a:endParaRPr lang="en-US" sz="2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Lucida Console" panose="020B0609040504020204" pitchFamily="49" charset="0"/>
              </a:rPr>
              <a:t>Write-Verbose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000080"/>
                </a:solidFill>
                <a:latin typeface="Lucida Console" panose="020B0609040504020204" pitchFamily="49" charset="0"/>
              </a:rPr>
              <a:t>-Message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FF4500"/>
                </a:solidFill>
                <a:latin typeface="Lucida Console" panose="020B0609040504020204" pitchFamily="49" charset="0"/>
              </a:rPr>
              <a:t>$message</a:t>
            </a:r>
            <a:endParaRPr lang="en-US" sz="2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Lucida Console" panose="020B0609040504020204" pitchFamily="49" charset="0"/>
              </a:rPr>
              <a:t>Get-Volume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sz="24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DriveLetter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4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this</a:t>
            </a:r>
            <a:r>
              <a:rPr lang="en-US" sz="24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2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DriveLetter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endParaRPr lang="en-US" sz="2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US" sz="2400" dirty="0">
                <a:solidFill>
                  <a:srgbClr val="0000FF"/>
                </a:solidFill>
                <a:latin typeface="Lucida Console" panose="020B0609040504020204" pitchFamily="49" charset="0"/>
              </a:rPr>
              <a:t>Set-Volume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sz="24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NewFileSystemLabel</a:t>
            </a: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24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sz="24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this</a:t>
            </a:r>
            <a:r>
              <a:rPr lang="en-US" sz="24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sz="24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Label</a:t>
            </a:r>
            <a:endParaRPr lang="en-US" sz="24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Lucida Console" panose="020B0609040504020204" pitchFamily="49" charset="0"/>
              </a:rPr>
              <a:t>} 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756164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D4B60-99F6-44DC-865D-13FB3E421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manifest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10694-D144-4698-BD21-D62EA6EF2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en-US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manifestProperties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@{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Path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'DCDisk.psd1'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 err="1">
                <a:solidFill>
                  <a:prstClr val="black"/>
                </a:solidFill>
                <a:latin typeface="Lucida Console" panose="020B0609040504020204" pitchFamily="49" charset="0"/>
              </a:rPr>
              <a:t>RootModule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'DCDisk.psm1'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 err="1">
                <a:solidFill>
                  <a:prstClr val="black"/>
                </a:solidFill>
                <a:latin typeface="Lucida Console" panose="020B0609040504020204" pitchFamily="49" charset="0"/>
              </a:rPr>
              <a:t>PowerShellVersion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'5.0'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 err="1">
                <a:solidFill>
                  <a:prstClr val="black"/>
                </a:solidFill>
                <a:latin typeface="Lucida Console" panose="020B0609040504020204" pitchFamily="49" charset="0"/>
              </a:rPr>
              <a:t>DscResourcesToExport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</a:t>
            </a:r>
            <a:r>
              <a:rPr lang="en-US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DriveLabel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}</a:t>
            </a:r>
          </a:p>
          <a:p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New-</a:t>
            </a:r>
            <a:r>
              <a:rPr lang="en-US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ModuleManifest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@</a:t>
            </a:r>
            <a:r>
              <a:rPr lang="en-US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manifestProperties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2889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1A389-B8AF-4C3E-B553-33053EC82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based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91DE7-A37A-42F8-BD9A-7F97D1527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 properties define the DSC resource syntax</a:t>
            </a:r>
          </a:p>
          <a:p>
            <a:r>
              <a:rPr lang="en-US" dirty="0"/>
              <a:t>DSC specific attributes</a:t>
            </a:r>
          </a:p>
          <a:p>
            <a:pPr lvl="1"/>
            <a:r>
              <a:rPr lang="en-US" dirty="0"/>
              <a:t>[</a:t>
            </a:r>
            <a:r>
              <a:rPr lang="en-US" dirty="0" err="1"/>
              <a:t>DscResource</a:t>
            </a:r>
            <a:r>
              <a:rPr lang="en-US" dirty="0"/>
              <a:t>()]</a:t>
            </a:r>
          </a:p>
          <a:p>
            <a:pPr lvl="1"/>
            <a:r>
              <a:rPr lang="en-US" dirty="0"/>
              <a:t>[</a:t>
            </a:r>
            <a:r>
              <a:rPr lang="en-US" dirty="0" err="1"/>
              <a:t>DscProperty</a:t>
            </a:r>
            <a:r>
              <a:rPr lang="en-US" dirty="0"/>
              <a:t>()]</a:t>
            </a:r>
          </a:p>
          <a:p>
            <a:r>
              <a:rPr lang="en-US" dirty="0"/>
              <a:t>3 required functions</a:t>
            </a:r>
          </a:p>
          <a:p>
            <a:pPr lvl="1"/>
            <a:r>
              <a:rPr lang="en-US" dirty="0"/>
              <a:t>Test</a:t>
            </a:r>
          </a:p>
          <a:p>
            <a:pPr lvl="1"/>
            <a:r>
              <a:rPr lang="en-US" dirty="0"/>
              <a:t>Set</a:t>
            </a:r>
          </a:p>
          <a:p>
            <a:pPr lvl="1"/>
            <a:r>
              <a:rPr lang="en-US" dirty="0"/>
              <a:t>Get</a:t>
            </a:r>
          </a:p>
          <a:p>
            <a:r>
              <a:rPr lang="en-US" dirty="0"/>
              <a:t>In a Module</a:t>
            </a:r>
          </a:p>
        </p:txBody>
      </p:sp>
    </p:spTree>
    <p:extLst>
      <p:ext uri="{BB962C8B-B14F-4D97-AF65-F5344CB8AC3E}">
        <p14:creationId xmlns:p14="http://schemas.microsoft.com/office/powerpoint/2010/main" val="12129561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E4FDDC-7664-425A-B496-3C852F376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003"/>
            <a:ext cx="12252960" cy="645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4178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2A915-08B7-4312-8ADF-E9D554B8B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LD/Kevin Custom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0CA61-4D02-42A6-B7DE-3CF1FE739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DirectoryCleaner</a:t>
            </a:r>
            <a:r>
              <a:rPr lang="en-US" dirty="0"/>
              <a:t> </a:t>
            </a:r>
          </a:p>
          <a:p>
            <a:r>
              <a:rPr lang="en-US" dirty="0" err="1"/>
              <a:t>ServiceConfigWatcher</a:t>
            </a:r>
            <a:endParaRPr lang="en-US" dirty="0"/>
          </a:p>
          <a:p>
            <a:r>
              <a:rPr lang="en-US" dirty="0" err="1"/>
              <a:t>SFTPDownloader</a:t>
            </a:r>
            <a:endParaRPr lang="en-US" dirty="0"/>
          </a:p>
          <a:p>
            <a:r>
              <a:rPr lang="en-US" dirty="0" err="1"/>
              <a:t>SQLScriptRunner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9007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D9E3-EC33-4EDE-9582-568F5B01C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66FC8-867E-469D-9008-BE6C6C751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DSC Class inheritance</a:t>
            </a:r>
          </a:p>
          <a:p>
            <a:pPr lvl="1"/>
            <a:r>
              <a:rPr lang="en-US" dirty="0"/>
              <a:t>Share common logic between resources</a:t>
            </a:r>
          </a:p>
          <a:p>
            <a:pPr lvl="1"/>
            <a:r>
              <a:rPr lang="en-US" dirty="0">
                <a:hlinkClick r:id="rId2"/>
              </a:rPr>
              <a:t>http://overpoweredshell.com/Using-Inheritance-To-Build-DSC-Resources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9102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F717D-2107-4819-872E-4AB0ED243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DB8F8-3AEE-4782-B3AC-D3F4F4682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David Christian - overpoweredshell.com</a:t>
            </a:r>
          </a:p>
          <a:p>
            <a:r>
              <a:rPr lang="en-US" sz="2400" dirty="0">
                <a:hlinkClick r:id="rId2"/>
              </a:rPr>
              <a:t>http://overpoweredshell.com/Creating-A-DSC-Class-Based-Resource</a:t>
            </a:r>
            <a:endParaRPr lang="en-US" sz="2400" dirty="0"/>
          </a:p>
          <a:p>
            <a:endParaRPr lang="en-US" sz="2400" dirty="0"/>
          </a:p>
          <a:p>
            <a:pPr lvl="1"/>
            <a:endParaRPr lang="en-US" dirty="0"/>
          </a:p>
          <a:p>
            <a:r>
              <a:rPr lang="en-US" dirty="0"/>
              <a:t>Composite Resources</a:t>
            </a:r>
          </a:p>
          <a:p>
            <a:pPr lvl="1"/>
            <a:r>
              <a:rPr lang="en-US" dirty="0">
                <a:hlinkClick r:id="rId3"/>
              </a:rPr>
              <a:t>http://duffney.io/UsingDscCompositeResources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731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60F08-52A3-4F1A-87AA-C9FFE2572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DSC resource?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12C98-9D9E-4200-912B-23C2E3BAC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76560" cy="4351338"/>
          </a:xfrm>
        </p:spPr>
        <p:txBody>
          <a:bodyPr/>
          <a:lstStyle/>
          <a:p>
            <a:r>
              <a:rPr lang="en-US" dirty="0"/>
              <a:t>Desired State Configuration (</a:t>
            </a:r>
            <a:r>
              <a:rPr lang="en-US" b="1" dirty="0"/>
              <a:t>DSC</a:t>
            </a:r>
            <a:r>
              <a:rPr lang="en-US" dirty="0"/>
              <a:t>) </a:t>
            </a:r>
            <a:r>
              <a:rPr lang="en-US" b="1" dirty="0"/>
              <a:t>Resources</a:t>
            </a:r>
            <a:r>
              <a:rPr lang="en-US" dirty="0"/>
              <a:t> provide the building blocks for a </a:t>
            </a:r>
            <a:r>
              <a:rPr lang="en-US" b="1" dirty="0"/>
              <a:t>DSC </a:t>
            </a:r>
            <a:r>
              <a:rPr lang="en-US" dirty="0"/>
              <a:t>configuration. A </a:t>
            </a:r>
            <a:r>
              <a:rPr lang="en-US" b="1" dirty="0"/>
              <a:t>resource</a:t>
            </a:r>
            <a:r>
              <a:rPr lang="en-US" dirty="0"/>
              <a:t> exposes properties that can be configured (schema) and contains the PowerShell script functions that the Local Configuration Manager (LCM) calls to "make it so".</a:t>
            </a:r>
          </a:p>
        </p:txBody>
      </p:sp>
    </p:spTree>
    <p:extLst>
      <p:ext uri="{BB962C8B-B14F-4D97-AF65-F5344CB8AC3E}">
        <p14:creationId xmlns:p14="http://schemas.microsoft.com/office/powerpoint/2010/main" val="27118184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ith collar shirt&#10;&#10;Description generated with high confidence">
            <a:extLst>
              <a:ext uri="{FF2B5EF4-FFF2-40B4-BE49-F238E27FC236}">
                <a16:creationId xmlns:a16="http://schemas.microsoft.com/office/drawing/2014/main" id="{838DF85B-3F99-4CAF-B031-654782B4D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" y="1715781"/>
            <a:ext cx="3425957" cy="34259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409754-527B-448B-9602-45970BC84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Kevin Marquette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8219C-B9AF-4639-8C99-81880B31B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515" y="1725421"/>
            <a:ext cx="7697805" cy="476745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2018 PowerShell Hero</a:t>
            </a:r>
          </a:p>
          <a:p>
            <a:r>
              <a:rPr lang="en-US" dirty="0"/>
              <a:t>Sr. DevOps Engineer</a:t>
            </a:r>
          </a:p>
          <a:p>
            <a:r>
              <a:rPr lang="en-US" dirty="0"/>
              <a:t>SoCal PowerShell user group</a:t>
            </a:r>
          </a:p>
          <a:p>
            <a:r>
              <a:rPr lang="en-US" dirty="0"/>
              <a:t>Modules</a:t>
            </a:r>
          </a:p>
          <a:p>
            <a:pPr lvl="1"/>
            <a:r>
              <a:rPr lang="en-US" sz="2800" dirty="0"/>
              <a:t>PSGraph</a:t>
            </a:r>
          </a:p>
          <a:p>
            <a:pPr lvl="1"/>
            <a:r>
              <a:rPr lang="en-US" sz="2800" dirty="0"/>
              <a:t>PSGraphPlus</a:t>
            </a:r>
          </a:p>
          <a:p>
            <a:pPr lvl="1"/>
            <a:r>
              <a:rPr lang="en-US" sz="2800" dirty="0"/>
              <a:t>Chronometer</a:t>
            </a:r>
          </a:p>
          <a:p>
            <a:pPr lvl="1"/>
            <a:r>
              <a:rPr lang="en-US" sz="2800" dirty="0" err="1"/>
              <a:t>PSHonolulu</a:t>
            </a:r>
            <a:endParaRPr lang="en-US" sz="2800" dirty="0"/>
          </a:p>
          <a:p>
            <a:r>
              <a:rPr lang="en-US" dirty="0"/>
              <a:t>kmarquette.github.io</a:t>
            </a:r>
          </a:p>
          <a:p>
            <a:r>
              <a:rPr lang="en-US" dirty="0"/>
              <a:t>@</a:t>
            </a:r>
            <a:r>
              <a:rPr lang="en-US" dirty="0" err="1"/>
              <a:t>KevinMarquette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137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FC919-C5B3-4C49-8419-B8A417F0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DSC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49DED-B16B-4E11-BA4C-9B80596B3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dirty="0">
                <a:solidFill>
                  <a:srgbClr val="00008B"/>
                </a:solidFill>
                <a:latin typeface="Lucida Console" panose="020B0609040504020204" pitchFamily="49" charset="0"/>
              </a:rPr>
              <a:t>Configuration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rgbClr val="8A2BE2"/>
                </a:solidFill>
                <a:latin typeface="Lucida Console" panose="020B0609040504020204" pitchFamily="49" charset="0"/>
              </a:rPr>
              <a:t>ServerConfig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dirty="0">
                <a:solidFill>
                  <a:srgbClr val="00008B"/>
                </a:solidFill>
                <a:latin typeface="Lucida Console" panose="020B0609040504020204" pitchFamily="49" charset="0"/>
              </a:rPr>
              <a:t>Node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"Localhost"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</a:t>
            </a:r>
            <a:r>
              <a:rPr lang="en-US" dirty="0">
                <a:solidFill>
                  <a:srgbClr val="00008B"/>
                </a:solidFill>
                <a:latin typeface="Lucida Console" panose="020B0609040504020204" pitchFamily="49" charset="0"/>
              </a:rPr>
              <a:t>File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"Tools"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</a:t>
            </a:r>
            <a:r>
              <a:rPr lang="en-US" dirty="0" err="1">
                <a:solidFill>
                  <a:prstClr val="black"/>
                </a:solidFill>
                <a:latin typeface="Lucida Console" panose="020B0609040504020204" pitchFamily="49" charset="0"/>
              </a:rPr>
              <a:t>DestinationPath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'C:\tools'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Type           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'Directory'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    Ensure         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'Present'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} 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01F2AD-2982-427E-9909-AFCD2C52F0FA}"/>
              </a:ext>
            </a:extLst>
          </p:cNvPr>
          <p:cNvSpPr/>
          <p:nvPr/>
        </p:nvSpPr>
        <p:spPr>
          <a:xfrm>
            <a:off x="2509157" y="2715986"/>
            <a:ext cx="7255329" cy="2389414"/>
          </a:xfrm>
          <a:prstGeom prst="rect">
            <a:avLst/>
          </a:prstGeom>
          <a:noFill/>
          <a:ln w="38100">
            <a:solidFill>
              <a:srgbClr val="1234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21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85FF0-1DCD-4FCD-A5D5-5716F1EA1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PS:&gt; Get-</a:t>
            </a:r>
            <a:r>
              <a:rPr lang="en-US" dirty="0" err="1"/>
              <a:t>DscResource</a:t>
            </a:r>
            <a:r>
              <a:rPr lang="en-US" dirty="0"/>
              <a:t> File -Syntax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3AB91-C900-4B46-8A1E-D8D3D259A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File [String] #</a:t>
            </a:r>
            <a:r>
              <a:rPr lang="en-US" dirty="0" err="1">
                <a:latin typeface="Consolas" panose="020B0609020204030204" pitchFamily="49" charset="0"/>
              </a:rPr>
              <a:t>ResourceName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DestinationPath</a:t>
            </a:r>
            <a:r>
              <a:rPr lang="en-US" dirty="0">
                <a:latin typeface="Consolas" panose="020B0609020204030204" pitchFamily="49" charset="0"/>
              </a:rPr>
              <a:t> = [string]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[Attributes = [string[]]{ Archive | Hidden | </a:t>
            </a:r>
            <a:r>
              <a:rPr lang="en-US" dirty="0" err="1">
                <a:latin typeface="Consolas" panose="020B0609020204030204" pitchFamily="49" charset="0"/>
              </a:rPr>
              <a:t>ReadOnly</a:t>
            </a:r>
            <a:r>
              <a:rPr lang="en-US" dirty="0">
                <a:latin typeface="Consolas" panose="020B0609020204030204" pitchFamily="49" charset="0"/>
              </a:rPr>
              <a:t> | System }]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[Checksum = [string]{ </a:t>
            </a:r>
            <a:r>
              <a:rPr lang="en-US" dirty="0" err="1">
                <a:latin typeface="Consolas" panose="020B0609020204030204" pitchFamily="49" charset="0"/>
              </a:rPr>
              <a:t>CreatedDate</a:t>
            </a:r>
            <a:r>
              <a:rPr lang="en-US" dirty="0">
                <a:latin typeface="Consolas" panose="020B0609020204030204" pitchFamily="49" charset="0"/>
              </a:rPr>
              <a:t> | </a:t>
            </a:r>
            <a:r>
              <a:rPr lang="en-US" dirty="0" err="1">
                <a:latin typeface="Consolas" panose="020B0609020204030204" pitchFamily="49" charset="0"/>
              </a:rPr>
              <a:t>ModifiedDate</a:t>
            </a:r>
            <a:r>
              <a:rPr lang="en-US" dirty="0">
                <a:latin typeface="Consolas" panose="020B0609020204030204" pitchFamily="49" charset="0"/>
              </a:rPr>
              <a:t> | SHA-1 | SHA-256 | SHA-512 }]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[Contents = [string]]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[Credential = [</a:t>
            </a:r>
            <a:r>
              <a:rPr lang="en-US" dirty="0" err="1">
                <a:latin typeface="Consolas" panose="020B0609020204030204" pitchFamily="49" charset="0"/>
              </a:rPr>
              <a:t>PSCredential</a:t>
            </a:r>
            <a:r>
              <a:rPr lang="en-US" dirty="0">
                <a:latin typeface="Consolas" panose="020B0609020204030204" pitchFamily="49" charset="0"/>
              </a:rPr>
              <a:t>]]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</a:t>
            </a:r>
            <a:r>
              <a:rPr lang="en-US" dirty="0" err="1">
                <a:latin typeface="Consolas" panose="020B0609020204030204" pitchFamily="49" charset="0"/>
              </a:rPr>
              <a:t>DependsOn</a:t>
            </a:r>
            <a:r>
              <a:rPr lang="en-US" dirty="0">
                <a:latin typeface="Consolas" panose="020B0609020204030204" pitchFamily="49" charset="0"/>
              </a:rPr>
              <a:t> = [string[]]]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[Ensure = [string]{ Absent | Present }]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[Force = [bool]]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</a:t>
            </a:r>
            <a:r>
              <a:rPr lang="en-US" dirty="0" err="1">
                <a:latin typeface="Consolas" panose="020B0609020204030204" pitchFamily="49" charset="0"/>
              </a:rPr>
              <a:t>MatchSource</a:t>
            </a:r>
            <a:r>
              <a:rPr lang="en-US" dirty="0">
                <a:latin typeface="Consolas" panose="020B0609020204030204" pitchFamily="49" charset="0"/>
              </a:rPr>
              <a:t> = [bool]]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</a:t>
            </a:r>
            <a:r>
              <a:rPr lang="en-US" dirty="0" err="1">
                <a:latin typeface="Consolas" panose="020B0609020204030204" pitchFamily="49" charset="0"/>
              </a:rPr>
              <a:t>PsDscRunAsCredential</a:t>
            </a:r>
            <a:r>
              <a:rPr lang="en-US" dirty="0">
                <a:latin typeface="Consolas" panose="020B0609020204030204" pitchFamily="49" charset="0"/>
              </a:rPr>
              <a:t> = [</a:t>
            </a:r>
            <a:r>
              <a:rPr lang="en-US" dirty="0" err="1">
                <a:latin typeface="Consolas" panose="020B0609020204030204" pitchFamily="49" charset="0"/>
              </a:rPr>
              <a:t>PSCredential</a:t>
            </a:r>
            <a:r>
              <a:rPr lang="en-US" dirty="0">
                <a:latin typeface="Consolas" panose="020B0609020204030204" pitchFamily="49" charset="0"/>
              </a:rPr>
              <a:t>]]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</a:t>
            </a:r>
            <a:r>
              <a:rPr lang="en-US" dirty="0" err="1">
                <a:latin typeface="Consolas" panose="020B0609020204030204" pitchFamily="49" charset="0"/>
              </a:rPr>
              <a:t>Recurse</a:t>
            </a:r>
            <a:r>
              <a:rPr lang="en-US" dirty="0">
                <a:latin typeface="Consolas" panose="020B0609020204030204" pitchFamily="49" charset="0"/>
              </a:rPr>
              <a:t> = [bool]]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</a:t>
            </a:r>
            <a:r>
              <a:rPr lang="en-US" dirty="0" err="1">
                <a:latin typeface="Consolas" panose="020B0609020204030204" pitchFamily="49" charset="0"/>
              </a:rPr>
              <a:t>SourcePath</a:t>
            </a:r>
            <a:r>
              <a:rPr lang="en-US" dirty="0">
                <a:latin typeface="Consolas" panose="020B0609020204030204" pitchFamily="49" charset="0"/>
              </a:rPr>
              <a:t> = [string]]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    [Type = [string]{ Directory | File }]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55980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944C3-00F8-44B4-BC42-8856B092D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DSC resources: Get-</a:t>
            </a:r>
            <a:r>
              <a:rPr lang="en-US" dirty="0" err="1"/>
              <a:t>DSCResource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F8A04-5BE1-48AD-920E-AAAAEA1CB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Archive</a:t>
            </a:r>
          </a:p>
          <a:p>
            <a:r>
              <a:rPr lang="en-US" dirty="0"/>
              <a:t>Environment</a:t>
            </a:r>
          </a:p>
          <a:p>
            <a:r>
              <a:rPr lang="en-US" dirty="0"/>
              <a:t>File</a:t>
            </a:r>
          </a:p>
          <a:p>
            <a:r>
              <a:rPr lang="en-US" dirty="0"/>
              <a:t>Group</a:t>
            </a:r>
          </a:p>
          <a:p>
            <a:r>
              <a:rPr lang="en-US" dirty="0"/>
              <a:t>Registry</a:t>
            </a:r>
          </a:p>
          <a:p>
            <a:r>
              <a:rPr lang="en-US" dirty="0"/>
              <a:t>Script</a:t>
            </a:r>
          </a:p>
          <a:p>
            <a:r>
              <a:rPr lang="en-US" dirty="0"/>
              <a:t>Service</a:t>
            </a:r>
          </a:p>
          <a:p>
            <a:r>
              <a:rPr lang="en-US" dirty="0"/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454702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CC4A4-BB6C-4D06-B7CB-13FBA9D8E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DSC Resource 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4BF84-8E99-4D2D-8943-2DF8D41F3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4"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/>
              <a:t>xActiveDirectory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xAdcsDeployment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xAzure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xAzurePack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xBitlocker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xCertificate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xChrome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xComputerManagement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xCredSSP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xDatabase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xDefender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xDFS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xDhcpServer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xDismFeature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xDnsServer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xDscDiagnostics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xDSCResourceDesigner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xExchange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xFailOverCluster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xFirefox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xHyper</a:t>
            </a:r>
            <a:r>
              <a:rPr lang="en-US" dirty="0"/>
              <a:t>-V</a:t>
            </a:r>
          </a:p>
          <a:p>
            <a:pPr marL="0" indent="0">
              <a:buNone/>
            </a:pPr>
            <a:r>
              <a:rPr lang="en-US" dirty="0" err="1"/>
              <a:t>xInternetExplorerHomePage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xJea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xMySql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xNetworking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xPendingReboot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xPhp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xPowerShellExecutionPolicy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xPSDesiredStateConfiguration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xRemoteDesktopAdmin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xRemoteDesktopSessionHost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xRobocopy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xSafeHarbor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xSCDPM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xSCOM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xSCSMA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xSCSPF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xSCSR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xSCVMM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xSharePoint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xSmbShare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xSqlPs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xSystemSecurity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xTimeZone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xWebAdministration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xWebDeploy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xWindowsEventForwarding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xWindowsRestore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xWindowsUpdate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xWinEventLog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xWordPress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694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FE69C-0407-43FE-A7E9-F251B99F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more resources?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92EFB-E303-47D8-ACD3-FF2995BA4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Google: DSC Resource + whatever you are trying to do</a:t>
            </a:r>
          </a:p>
          <a:p>
            <a:pPr lvl="1"/>
            <a:r>
              <a:rPr lang="en-US" dirty="0"/>
              <a:t>9.6 billion search results</a:t>
            </a:r>
          </a:p>
          <a:p>
            <a:pPr lvl="1"/>
            <a:endParaRPr lang="en-US" dirty="0"/>
          </a:p>
          <a:p>
            <a:r>
              <a:rPr lang="en-US" dirty="0"/>
              <a:t>Find-</a:t>
            </a:r>
            <a:r>
              <a:rPr lang="en-US" dirty="0" err="1"/>
              <a:t>DscResource</a:t>
            </a:r>
            <a:endParaRPr lang="en-US" dirty="0"/>
          </a:p>
          <a:p>
            <a:pPr lvl="1"/>
            <a:r>
              <a:rPr lang="en-US" dirty="0"/>
              <a:t>1200 resources on the </a:t>
            </a:r>
            <a:r>
              <a:rPr lang="en-US" dirty="0" err="1"/>
              <a:t>PSGallery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Create your own</a:t>
            </a:r>
          </a:p>
        </p:txBody>
      </p:sp>
    </p:spTree>
    <p:extLst>
      <p:ext uri="{BB962C8B-B14F-4D97-AF65-F5344CB8AC3E}">
        <p14:creationId xmlns:p14="http://schemas.microsoft.com/office/powerpoint/2010/main" val="2420465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37D32-C707-43ED-82AB-5A8D3B64CF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Option One: Script Resource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DA8377-6605-4478-B1CA-F59933EBE5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405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8715</TotalTime>
  <Words>960</Words>
  <Application>Microsoft Office PowerPoint</Application>
  <PresentationFormat>Widescreen</PresentationFormat>
  <Paragraphs>275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Consolas</vt:lpstr>
      <vt:lpstr>Lucida Console</vt:lpstr>
      <vt:lpstr>Office Theme</vt:lpstr>
      <vt:lpstr>Custom DSC Resources</vt:lpstr>
      <vt:lpstr>Kevin Marquette</vt:lpstr>
      <vt:lpstr>What is a DSC resource?</vt:lpstr>
      <vt:lpstr>Example DSC configuration</vt:lpstr>
      <vt:lpstr>PS:&gt; Get-DscResource File -Syntax</vt:lpstr>
      <vt:lpstr>Built-in DSC resources: Get-DSCResource</vt:lpstr>
      <vt:lpstr>DSC Resource Kit</vt:lpstr>
      <vt:lpstr>Need more resources?</vt:lpstr>
      <vt:lpstr>Option One: Script Resource</vt:lpstr>
      <vt:lpstr>Get-DscResource Script -Syntax</vt:lpstr>
      <vt:lpstr>Script Resource Example</vt:lpstr>
      <vt:lpstr>Option Two:  Composite Resource</vt:lpstr>
      <vt:lpstr>Composite Resource</vt:lpstr>
      <vt:lpstr>xSystemSecurity</vt:lpstr>
      <vt:lpstr>Demo</vt:lpstr>
      <vt:lpstr>Option Three:  Classic Resource</vt:lpstr>
      <vt:lpstr>Classic Resources</vt:lpstr>
      <vt:lpstr>Best Option:  Class Based DSC Resources</vt:lpstr>
      <vt:lpstr>Defined as a PowerShell class</vt:lpstr>
      <vt:lpstr>Important DSC attributes</vt:lpstr>
      <vt:lpstr>Get Function</vt:lpstr>
      <vt:lpstr>Test Function</vt:lpstr>
      <vt:lpstr>Set Function</vt:lpstr>
      <vt:lpstr>Module manifest</vt:lpstr>
      <vt:lpstr>Class based resources</vt:lpstr>
      <vt:lpstr>PowerPoint Presentation</vt:lpstr>
      <vt:lpstr>LD/Kevin Custom Resources</vt:lpstr>
      <vt:lpstr>What else?</vt:lpstr>
      <vt:lpstr>More info</vt:lpstr>
      <vt:lpstr>Kevin Marquette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DSC Resources</dc:title>
  <dc:creator>Kevin Marquette</dc:creator>
  <cp:lastModifiedBy>Kevin Marquette</cp:lastModifiedBy>
  <cp:revision>38</cp:revision>
  <dcterms:created xsi:type="dcterms:W3CDTF">2018-04-30T10:52:10Z</dcterms:created>
  <dcterms:modified xsi:type="dcterms:W3CDTF">2018-05-06T20:38:52Z</dcterms:modified>
</cp:coreProperties>
</file>

<file path=docProps/thumbnail.jpeg>
</file>